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0" d="100"/>
          <a:sy n="60" d="100"/>
        </p:scale>
        <p:origin x="-570" y="-84"/>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64444FEE-4AE6-46B3-82A1-E79A8EAF41A2}" type="datetimeFigureOut">
              <a:rPr lang="en-US" smtClean="0"/>
              <a:t>7/15/2024</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CBF7EA2B-6AA7-4B00-9EEB-24275E8F36C1}" type="slidenum">
              <a:rPr lang="en-US" smtClean="0"/>
              <a:t>‹#›</a:t>
            </a:fld>
            <a:endParaRPr lang="en-US"/>
          </a:p>
        </p:txBody>
      </p:sp>
    </p:spTree>
    <p:extLst>
      <p:ext uri="{BB962C8B-B14F-4D97-AF65-F5344CB8AC3E}">
        <p14:creationId xmlns:p14="http://schemas.microsoft.com/office/powerpoint/2010/main" val="1909904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52610" y="2491740"/>
            <a:ext cx="4869180" cy="3246120"/>
          </a:xfrm>
          <a:prstGeom prst="rect">
            <a:avLst/>
          </a:prstGeom>
        </p:spPr>
      </p:pic>
      <p:sp>
        <p:nvSpPr>
          <p:cNvPr id="6" name="Text 2"/>
          <p:cNvSpPr/>
          <p:nvPr/>
        </p:nvSpPr>
        <p:spPr>
          <a:xfrm>
            <a:off x="864037" y="2074902"/>
            <a:ext cx="7415927" cy="2129314"/>
          </a:xfrm>
          <a:prstGeom prst="rect">
            <a:avLst/>
          </a:prstGeom>
          <a:noFill/>
          <a:ln/>
        </p:spPr>
        <p:txBody>
          <a:bodyPr wrap="square" rtlCol="0" anchor="t"/>
          <a:lstStyle/>
          <a:p>
            <a:pPr marL="0" indent="0">
              <a:lnSpc>
                <a:spcPts val="8384"/>
              </a:lnSpc>
              <a:buNone/>
            </a:pPr>
            <a:r>
              <a:rPr lang="en-US" sz="6707" b="1" dirty="0">
                <a:solidFill>
                  <a:srgbClr val="1D1D1B"/>
                </a:solidFill>
                <a:latin typeface="Tomorrow" pitchFamily="34" charset="0"/>
                <a:ea typeface="Tomorrow" pitchFamily="34" charset="-122"/>
                <a:cs typeface="Tomorrow" pitchFamily="34" charset="-120"/>
              </a:rPr>
              <a:t>Admission Enquiry</a:t>
            </a:r>
            <a:endParaRPr lang="en-US" sz="6707" dirty="0"/>
          </a:p>
        </p:txBody>
      </p:sp>
      <p:sp>
        <p:nvSpPr>
          <p:cNvPr id="7" name="Text 3"/>
          <p:cNvSpPr/>
          <p:nvPr/>
        </p:nvSpPr>
        <p:spPr>
          <a:xfrm>
            <a:off x="864037" y="4574500"/>
            <a:ext cx="7415927" cy="1580198"/>
          </a:xfrm>
          <a:prstGeom prst="rect">
            <a:avLst/>
          </a:prstGeom>
          <a:noFill/>
          <a:ln/>
        </p:spPr>
        <p:txBody>
          <a:bodyPr wrap="square" rtlCol="0" anchor="t"/>
          <a:lstStyle/>
          <a:p>
            <a:pPr marL="0" indent="0">
              <a:lnSpc>
                <a:spcPts val="3110"/>
              </a:lnSpc>
              <a:buNone/>
            </a:pPr>
            <a:r>
              <a:rPr lang="en-US" sz="1944" dirty="0">
                <a:solidFill>
                  <a:srgbClr val="61615C"/>
                </a:solidFill>
                <a:latin typeface="Tomorrow" pitchFamily="34" charset="0"/>
                <a:ea typeface="Tomorrow" pitchFamily="34" charset="-122"/>
                <a:cs typeface="Tomorrow" pitchFamily="34" charset="-120"/>
              </a:rPr>
              <a:t>Welcome to the future of college admissions! We understand that applying to college can be a stressful and time-consuming process. Our innovative Admission Enquiry System simplifies the process and keeps you informed every step of the way.</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864037" y="2321838"/>
            <a:ext cx="6747510" cy="771525"/>
          </a:xfrm>
          <a:prstGeom prst="rect">
            <a:avLst/>
          </a:prstGeom>
          <a:noFill/>
          <a:ln/>
        </p:spPr>
        <p:txBody>
          <a:bodyPr wrap="none" rtlCol="0" anchor="t"/>
          <a:lstStyle/>
          <a:p>
            <a:pPr marL="0" indent="0">
              <a:lnSpc>
                <a:spcPts val="6075"/>
              </a:lnSpc>
              <a:buNone/>
            </a:pPr>
            <a:r>
              <a:rPr lang="en-US" sz="4860" b="1" dirty="0">
                <a:solidFill>
                  <a:srgbClr val="1D1D1B"/>
                </a:solidFill>
                <a:latin typeface="Tomorrow" pitchFamily="34" charset="0"/>
                <a:ea typeface="Tomorrow" pitchFamily="34" charset="-122"/>
                <a:cs typeface="Tomorrow" pitchFamily="34" charset="-120"/>
              </a:rPr>
              <a:t>Express Your Interest</a:t>
            </a:r>
            <a:endParaRPr lang="en-US" sz="4860" dirty="0"/>
          </a:p>
        </p:txBody>
      </p:sp>
      <p:sp>
        <p:nvSpPr>
          <p:cNvPr id="5" name="Text 3"/>
          <p:cNvSpPr/>
          <p:nvPr/>
        </p:nvSpPr>
        <p:spPr>
          <a:xfrm>
            <a:off x="1258967" y="3587115"/>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61615C"/>
                </a:solidFill>
                <a:latin typeface="Tomorrow" pitchFamily="34" charset="0"/>
                <a:ea typeface="Tomorrow" pitchFamily="34" charset="-122"/>
                <a:cs typeface="Tomorrow" pitchFamily="34" charset="-120"/>
              </a:rPr>
              <a:t>Streamline the admission process with our user-friendly </a:t>
            </a:r>
            <a:r>
              <a:rPr lang="en-US" sz="1944" b="1" dirty="0">
                <a:solidFill>
                  <a:srgbClr val="61615C"/>
                </a:solidFill>
                <a:latin typeface="Tomorrow" pitchFamily="34" charset="0"/>
                <a:ea typeface="Tomorrow" pitchFamily="34" charset="-122"/>
                <a:cs typeface="Tomorrow" pitchFamily="34" charset="-120"/>
              </a:rPr>
              <a:t>Admission Enquiry System</a:t>
            </a:r>
            <a:endParaRPr lang="en-US" sz="1944" dirty="0"/>
          </a:p>
        </p:txBody>
      </p:sp>
      <p:sp>
        <p:nvSpPr>
          <p:cNvPr id="6" name="Text 4"/>
          <p:cNvSpPr/>
          <p:nvPr/>
        </p:nvSpPr>
        <p:spPr>
          <a:xfrm>
            <a:off x="1258967" y="4068485"/>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61615C"/>
                </a:solidFill>
                <a:latin typeface="Tomorrow" pitchFamily="34" charset="0"/>
                <a:ea typeface="Tomorrow" pitchFamily="34" charset="-122"/>
                <a:cs typeface="Tomorrow" pitchFamily="34" charset="-120"/>
              </a:rPr>
              <a:t>Receive </a:t>
            </a:r>
            <a:r>
              <a:rPr lang="en-US" sz="1944" b="1" dirty="0">
                <a:solidFill>
                  <a:srgbClr val="61615C"/>
                </a:solidFill>
                <a:latin typeface="Tomorrow" pitchFamily="34" charset="0"/>
                <a:ea typeface="Tomorrow" pitchFamily="34" charset="-122"/>
                <a:cs typeface="Tomorrow" pitchFamily="34" charset="-120"/>
              </a:rPr>
              <a:t>timely updates</a:t>
            </a:r>
            <a:r>
              <a:rPr lang="en-US" sz="1944" dirty="0">
                <a:solidFill>
                  <a:srgbClr val="61615C"/>
                </a:solidFill>
                <a:latin typeface="Tomorrow" pitchFamily="34" charset="0"/>
                <a:ea typeface="Tomorrow" pitchFamily="34" charset="-122"/>
                <a:cs typeface="Tomorrow" pitchFamily="34" charset="-120"/>
              </a:rPr>
              <a:t> on your application status via </a:t>
            </a:r>
            <a:r>
              <a:rPr lang="en-US" sz="1944" b="1" dirty="0">
                <a:solidFill>
                  <a:srgbClr val="61615C"/>
                </a:solidFill>
                <a:latin typeface="Tomorrow" pitchFamily="34" charset="0"/>
                <a:ea typeface="Tomorrow" pitchFamily="34" charset="-122"/>
                <a:cs typeface="Tomorrow" pitchFamily="34" charset="-120"/>
              </a:rPr>
              <a:t>WhatsApp and SMS</a:t>
            </a:r>
            <a:endParaRPr lang="en-US" sz="1944" dirty="0"/>
          </a:p>
        </p:txBody>
      </p:sp>
      <p:sp>
        <p:nvSpPr>
          <p:cNvPr id="7" name="Text 5"/>
          <p:cNvSpPr/>
          <p:nvPr/>
        </p:nvSpPr>
        <p:spPr>
          <a:xfrm>
            <a:off x="1258967" y="4549854"/>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61615C"/>
                </a:solidFill>
                <a:latin typeface="Tomorrow" pitchFamily="34" charset="0"/>
                <a:ea typeface="Tomorrow" pitchFamily="34" charset="-122"/>
                <a:cs typeface="Tomorrow" pitchFamily="34" charset="-120"/>
              </a:rPr>
              <a:t>Leverage the power of </a:t>
            </a:r>
            <a:r>
              <a:rPr lang="en-US" sz="1944" b="1" dirty="0">
                <a:solidFill>
                  <a:srgbClr val="61615C"/>
                </a:solidFill>
                <a:latin typeface="Tomorrow" pitchFamily="34" charset="0"/>
                <a:ea typeface="Tomorrow" pitchFamily="34" charset="-122"/>
                <a:cs typeface="Tomorrow" pitchFamily="34" charset="-120"/>
              </a:rPr>
              <a:t>Python</a:t>
            </a:r>
            <a:r>
              <a:rPr lang="en-US" sz="1944" dirty="0">
                <a:solidFill>
                  <a:srgbClr val="61615C"/>
                </a:solidFill>
                <a:latin typeface="Tomorrow" pitchFamily="34" charset="0"/>
                <a:ea typeface="Tomorrow" pitchFamily="34" charset="-122"/>
                <a:cs typeface="Tomorrow" pitchFamily="34" charset="-120"/>
              </a:rPr>
              <a:t> and </a:t>
            </a:r>
            <a:r>
              <a:rPr lang="en-US" sz="1944" b="1" dirty="0">
                <a:solidFill>
                  <a:srgbClr val="61615C"/>
                </a:solidFill>
                <a:latin typeface="Tomorrow" pitchFamily="34" charset="0"/>
                <a:ea typeface="Tomorrow" pitchFamily="34" charset="-122"/>
                <a:cs typeface="Tomorrow" pitchFamily="34" charset="-120"/>
              </a:rPr>
              <a:t>messaging APIs</a:t>
            </a:r>
            <a:r>
              <a:rPr lang="en-US" sz="1944" dirty="0">
                <a:solidFill>
                  <a:srgbClr val="61615C"/>
                </a:solidFill>
                <a:latin typeface="Tomorrow" pitchFamily="34" charset="0"/>
                <a:ea typeface="Tomorrow" pitchFamily="34" charset="-122"/>
                <a:cs typeface="Tomorrow" pitchFamily="34" charset="-120"/>
              </a:rPr>
              <a:t> for efficient communication</a:t>
            </a:r>
            <a:endParaRPr lang="en-US" sz="1944" dirty="0"/>
          </a:p>
        </p:txBody>
      </p:sp>
      <p:sp>
        <p:nvSpPr>
          <p:cNvPr id="8" name="Text 6"/>
          <p:cNvSpPr/>
          <p:nvPr/>
        </p:nvSpPr>
        <p:spPr>
          <a:xfrm>
            <a:off x="1258967" y="5031224"/>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61615C"/>
                </a:solidFill>
                <a:latin typeface="Tomorrow" pitchFamily="34" charset="0"/>
                <a:ea typeface="Tomorrow" pitchFamily="34" charset="-122"/>
                <a:cs typeface="Tomorrow" pitchFamily="34" charset="-120"/>
              </a:rPr>
              <a:t>Pave the way for </a:t>
            </a:r>
            <a:r>
              <a:rPr lang="en-US" sz="1944" b="1" dirty="0">
                <a:solidFill>
                  <a:srgbClr val="61615C"/>
                </a:solidFill>
                <a:latin typeface="Tomorrow" pitchFamily="34" charset="0"/>
                <a:ea typeface="Tomorrow" pitchFamily="34" charset="-122"/>
                <a:cs typeface="Tomorrow" pitchFamily="34" charset="-120"/>
              </a:rPr>
              <a:t>enhanced student engagement</a:t>
            </a:r>
            <a:r>
              <a:rPr lang="en-US" sz="1944" dirty="0">
                <a:solidFill>
                  <a:srgbClr val="61615C"/>
                </a:solidFill>
                <a:latin typeface="Tomorrow" pitchFamily="34" charset="0"/>
                <a:ea typeface="Tomorrow" pitchFamily="34" charset="-122"/>
                <a:cs typeface="Tomorrow" pitchFamily="34" charset="-120"/>
              </a:rPr>
              <a:t> and </a:t>
            </a:r>
            <a:r>
              <a:rPr lang="en-US" sz="1944" b="1" dirty="0">
                <a:solidFill>
                  <a:srgbClr val="61615C"/>
                </a:solidFill>
                <a:latin typeface="Tomorrow" pitchFamily="34" charset="0"/>
                <a:ea typeface="Tomorrow" pitchFamily="34" charset="-122"/>
                <a:cs typeface="Tomorrow" pitchFamily="34" charset="-120"/>
              </a:rPr>
              <a:t>satisfaction</a:t>
            </a:r>
            <a:r>
              <a:rPr lang="en-US" sz="1944" dirty="0">
                <a:solidFill>
                  <a:srgbClr val="61615C"/>
                </a:solidFill>
                <a:latin typeface="Tomorrow" pitchFamily="34" charset="0"/>
                <a:ea typeface="Tomorrow" pitchFamily="34" charset="-122"/>
                <a:cs typeface="Tomorrow" pitchFamily="34" charset="-120"/>
              </a:rPr>
              <a:t> in educational institutions</a:t>
            </a:r>
            <a:endParaRPr lang="en-US" sz="1944" dirty="0"/>
          </a:p>
        </p:txBody>
      </p:sp>
      <p:sp>
        <p:nvSpPr>
          <p:cNvPr id="9" name="Text 7"/>
          <p:cNvSpPr/>
          <p:nvPr/>
        </p:nvSpPr>
        <p:spPr>
          <a:xfrm>
            <a:off x="1258967" y="5512594"/>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61615C"/>
                </a:solidFill>
                <a:latin typeface="Tomorrow" pitchFamily="34" charset="0"/>
                <a:ea typeface="Tomorrow" pitchFamily="34" charset="-122"/>
                <a:cs typeface="Tomorrow" pitchFamily="34" charset="-120"/>
              </a:rPr>
              <a:t>Explore the </a:t>
            </a:r>
            <a:r>
              <a:rPr lang="en-US" sz="1944" b="1" dirty="0">
                <a:solidFill>
                  <a:srgbClr val="61615C"/>
                </a:solidFill>
                <a:latin typeface="Tomorrow" pitchFamily="34" charset="0"/>
                <a:ea typeface="Tomorrow" pitchFamily="34" charset="-122"/>
                <a:cs typeface="Tomorrow" pitchFamily="34" charset="-120"/>
              </a:rPr>
              <a:t>potential of automation</a:t>
            </a:r>
            <a:r>
              <a:rPr lang="en-US" sz="1944" dirty="0">
                <a:solidFill>
                  <a:srgbClr val="61615C"/>
                </a:solidFill>
                <a:latin typeface="Tomorrow" pitchFamily="34" charset="0"/>
                <a:ea typeface="Tomorrow" pitchFamily="34" charset="-122"/>
                <a:cs typeface="Tomorrow" pitchFamily="34" charset="-120"/>
              </a:rPr>
              <a:t> in educational administration for future improvements</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52610" y="2353747"/>
            <a:ext cx="4869061" cy="3521988"/>
          </a:xfrm>
          <a:prstGeom prst="rect">
            <a:avLst/>
          </a:prstGeom>
        </p:spPr>
      </p:pic>
      <p:sp>
        <p:nvSpPr>
          <p:cNvPr id="6" name="Text 2"/>
          <p:cNvSpPr/>
          <p:nvPr/>
        </p:nvSpPr>
        <p:spPr>
          <a:xfrm>
            <a:off x="864037" y="812721"/>
            <a:ext cx="6747510" cy="771525"/>
          </a:xfrm>
          <a:prstGeom prst="rect">
            <a:avLst/>
          </a:prstGeom>
          <a:noFill/>
          <a:ln/>
        </p:spPr>
        <p:txBody>
          <a:bodyPr wrap="none" rtlCol="0" anchor="t"/>
          <a:lstStyle/>
          <a:p>
            <a:pPr marL="0" indent="0">
              <a:lnSpc>
                <a:spcPts val="6075"/>
              </a:lnSpc>
              <a:buNone/>
            </a:pPr>
            <a:r>
              <a:rPr lang="en-US" sz="4860" b="1" dirty="0">
                <a:solidFill>
                  <a:srgbClr val="1D1D1B"/>
                </a:solidFill>
                <a:latin typeface="Tomorrow" pitchFamily="34" charset="0"/>
                <a:ea typeface="Tomorrow" pitchFamily="34" charset="-122"/>
                <a:cs typeface="Tomorrow" pitchFamily="34" charset="-120"/>
              </a:rPr>
              <a:t>Express Your Interest</a:t>
            </a:r>
            <a:endParaRPr lang="en-US" sz="4860" dirty="0"/>
          </a:p>
        </p:txBody>
      </p:sp>
      <p:sp>
        <p:nvSpPr>
          <p:cNvPr id="7" name="Shape 3"/>
          <p:cNvSpPr/>
          <p:nvPr/>
        </p:nvSpPr>
        <p:spPr>
          <a:xfrm>
            <a:off x="864037" y="1954530"/>
            <a:ext cx="7415927" cy="2607707"/>
          </a:xfrm>
          <a:prstGeom prst="roundRect">
            <a:avLst>
              <a:gd name="adj" fmla="val 5681"/>
            </a:avLst>
          </a:prstGeom>
          <a:solidFill>
            <a:srgbClr val="EAEAEA"/>
          </a:solidFill>
          <a:ln/>
        </p:spPr>
      </p:sp>
      <p:sp>
        <p:nvSpPr>
          <p:cNvPr id="8" name="Text 4"/>
          <p:cNvSpPr/>
          <p:nvPr/>
        </p:nvSpPr>
        <p:spPr>
          <a:xfrm>
            <a:off x="1110853" y="2201347"/>
            <a:ext cx="3237428" cy="385763"/>
          </a:xfrm>
          <a:prstGeom prst="rect">
            <a:avLst/>
          </a:prstGeom>
          <a:noFill/>
          <a:ln/>
        </p:spPr>
        <p:txBody>
          <a:bodyPr wrap="none" rtlCol="0" anchor="t"/>
          <a:lstStyle/>
          <a:p>
            <a:pPr marL="0" indent="0">
              <a:lnSpc>
                <a:spcPts val="3038"/>
              </a:lnSpc>
              <a:buNone/>
            </a:pPr>
            <a:r>
              <a:rPr lang="en-US" sz="2430" b="1" dirty="0">
                <a:solidFill>
                  <a:srgbClr val="1D1D1B"/>
                </a:solidFill>
                <a:latin typeface="Tomorrow" pitchFamily="34" charset="0"/>
                <a:ea typeface="Tomorrow" pitchFamily="34" charset="-122"/>
                <a:cs typeface="Tomorrow" pitchFamily="34" charset="-120"/>
              </a:rPr>
              <a:t>Simple Inquiry Form</a:t>
            </a:r>
            <a:endParaRPr lang="en-US" sz="2430" dirty="0"/>
          </a:p>
        </p:txBody>
      </p:sp>
      <p:sp>
        <p:nvSpPr>
          <p:cNvPr id="9" name="Text 5"/>
          <p:cNvSpPr/>
          <p:nvPr/>
        </p:nvSpPr>
        <p:spPr>
          <a:xfrm>
            <a:off x="1110853" y="2735223"/>
            <a:ext cx="6922294" cy="1580198"/>
          </a:xfrm>
          <a:prstGeom prst="rect">
            <a:avLst/>
          </a:prstGeom>
          <a:noFill/>
          <a:ln/>
        </p:spPr>
        <p:txBody>
          <a:bodyPr wrap="square" rtlCol="0" anchor="t"/>
          <a:lstStyle/>
          <a:p>
            <a:pPr marL="0" indent="0">
              <a:lnSpc>
                <a:spcPts val="3110"/>
              </a:lnSpc>
              <a:buNone/>
            </a:pPr>
            <a:r>
              <a:rPr lang="en-US" sz="1944" dirty="0">
                <a:solidFill>
                  <a:srgbClr val="61615C"/>
                </a:solidFill>
                <a:latin typeface="Tomorrow" pitchFamily="34" charset="0"/>
                <a:ea typeface="Tomorrow" pitchFamily="34" charset="-122"/>
                <a:cs typeface="Tomorrow" pitchFamily="34" charset="-120"/>
              </a:rPr>
              <a:t>Take the first step by filling out our easy-to-use online inquiry form. This quick and convenient form captures your basic information, ensuring you stay connected with the latest updates.</a:t>
            </a:r>
            <a:endParaRPr lang="en-US" sz="1944" dirty="0"/>
          </a:p>
        </p:txBody>
      </p:sp>
      <p:sp>
        <p:nvSpPr>
          <p:cNvPr id="10" name="Shape 6"/>
          <p:cNvSpPr/>
          <p:nvPr/>
        </p:nvSpPr>
        <p:spPr>
          <a:xfrm>
            <a:off x="864037" y="4809053"/>
            <a:ext cx="7415927" cy="2607707"/>
          </a:xfrm>
          <a:prstGeom prst="roundRect">
            <a:avLst>
              <a:gd name="adj" fmla="val 5681"/>
            </a:avLst>
          </a:prstGeom>
          <a:solidFill>
            <a:srgbClr val="EAEAEA"/>
          </a:solidFill>
          <a:ln/>
        </p:spPr>
      </p:sp>
      <p:sp>
        <p:nvSpPr>
          <p:cNvPr id="11" name="Text 7"/>
          <p:cNvSpPr/>
          <p:nvPr/>
        </p:nvSpPr>
        <p:spPr>
          <a:xfrm>
            <a:off x="1110853" y="5055870"/>
            <a:ext cx="3887629" cy="385763"/>
          </a:xfrm>
          <a:prstGeom prst="rect">
            <a:avLst/>
          </a:prstGeom>
          <a:noFill/>
          <a:ln/>
        </p:spPr>
        <p:txBody>
          <a:bodyPr wrap="none" rtlCol="0" anchor="t"/>
          <a:lstStyle/>
          <a:p>
            <a:pPr marL="0" indent="0">
              <a:lnSpc>
                <a:spcPts val="3038"/>
              </a:lnSpc>
              <a:buNone/>
            </a:pPr>
            <a:r>
              <a:rPr lang="en-US" sz="2430" b="1" dirty="0">
                <a:solidFill>
                  <a:srgbClr val="1D1D1B"/>
                </a:solidFill>
                <a:latin typeface="Tomorrow" pitchFamily="34" charset="0"/>
                <a:ea typeface="Tomorrow" pitchFamily="34" charset="-122"/>
                <a:cs typeface="Tomorrow" pitchFamily="34" charset="-120"/>
              </a:rPr>
              <a:t>Capture Essential Details</a:t>
            </a:r>
            <a:endParaRPr lang="en-US" sz="2430" dirty="0"/>
          </a:p>
        </p:txBody>
      </p:sp>
      <p:sp>
        <p:nvSpPr>
          <p:cNvPr id="12" name="Text 8"/>
          <p:cNvSpPr/>
          <p:nvPr/>
        </p:nvSpPr>
        <p:spPr>
          <a:xfrm>
            <a:off x="1110853" y="5589746"/>
            <a:ext cx="6922294" cy="1580198"/>
          </a:xfrm>
          <a:prstGeom prst="rect">
            <a:avLst/>
          </a:prstGeom>
          <a:noFill/>
          <a:ln/>
        </p:spPr>
        <p:txBody>
          <a:bodyPr wrap="square" rtlCol="0" anchor="t"/>
          <a:lstStyle/>
          <a:p>
            <a:pPr marL="0" indent="0">
              <a:lnSpc>
                <a:spcPts val="3110"/>
              </a:lnSpc>
              <a:buNone/>
            </a:pPr>
            <a:r>
              <a:rPr lang="en-US" sz="1944" dirty="0">
                <a:solidFill>
                  <a:srgbClr val="61615C"/>
                </a:solidFill>
                <a:latin typeface="Tomorrow" pitchFamily="34" charset="0"/>
                <a:ea typeface="Tomorrow" pitchFamily="34" charset="-122"/>
                <a:cs typeface="Tomorrow" pitchFamily="34" charset="-120"/>
              </a:rPr>
              <a:t>The form asks for your full name, contact details, and email address. These details are securely stored in our MySQL database, forming the foundation for our communication efforts.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585788" y="279321"/>
            <a:ext cx="4314825" cy="7670959"/>
          </a:xfrm>
          <a:prstGeom prst="rect">
            <a:avLst/>
          </a:prstGeom>
        </p:spPr>
      </p:pic>
      <p:sp>
        <p:nvSpPr>
          <p:cNvPr id="6" name="Text 2"/>
          <p:cNvSpPr/>
          <p:nvPr/>
        </p:nvSpPr>
        <p:spPr>
          <a:xfrm>
            <a:off x="6268641" y="972383"/>
            <a:ext cx="7579519" cy="1396841"/>
          </a:xfrm>
          <a:prstGeom prst="rect">
            <a:avLst/>
          </a:prstGeom>
          <a:noFill/>
          <a:ln/>
        </p:spPr>
        <p:txBody>
          <a:bodyPr wrap="square" rtlCol="0" anchor="t"/>
          <a:lstStyle/>
          <a:p>
            <a:pPr marL="0" indent="0">
              <a:lnSpc>
                <a:spcPts val="5500"/>
              </a:lnSpc>
              <a:buNone/>
            </a:pPr>
            <a:r>
              <a:rPr lang="en-US" sz="4400" b="1" dirty="0">
                <a:solidFill>
                  <a:srgbClr val="1D1D1B"/>
                </a:solidFill>
                <a:latin typeface="Tomorrow" pitchFamily="34" charset="0"/>
                <a:ea typeface="Tomorrow" pitchFamily="34" charset="-122"/>
                <a:cs typeface="Tomorrow" pitchFamily="34" charset="-120"/>
              </a:rPr>
              <a:t>Stay Informed: Timely Updates</a:t>
            </a:r>
            <a:endParaRPr lang="en-US" sz="4400" dirty="0"/>
          </a:p>
        </p:txBody>
      </p:sp>
      <p:sp>
        <p:nvSpPr>
          <p:cNvPr id="7" name="Shape 3"/>
          <p:cNvSpPr/>
          <p:nvPr/>
        </p:nvSpPr>
        <p:spPr>
          <a:xfrm>
            <a:off x="6268641" y="2955727"/>
            <a:ext cx="502801" cy="502801"/>
          </a:xfrm>
          <a:prstGeom prst="roundRect">
            <a:avLst>
              <a:gd name="adj" fmla="val 26671"/>
            </a:avLst>
          </a:prstGeom>
          <a:solidFill>
            <a:srgbClr val="EAEAEA"/>
          </a:solidFill>
          <a:ln/>
        </p:spPr>
      </p:sp>
      <p:sp>
        <p:nvSpPr>
          <p:cNvPr id="8" name="Text 4"/>
          <p:cNvSpPr/>
          <p:nvPr/>
        </p:nvSpPr>
        <p:spPr>
          <a:xfrm>
            <a:off x="6443782" y="3039428"/>
            <a:ext cx="152519" cy="335280"/>
          </a:xfrm>
          <a:prstGeom prst="rect">
            <a:avLst/>
          </a:prstGeom>
          <a:noFill/>
          <a:ln/>
        </p:spPr>
        <p:txBody>
          <a:bodyPr wrap="none" rtlCol="0" anchor="t"/>
          <a:lstStyle/>
          <a:p>
            <a:pPr marL="0" indent="0" algn="ctr">
              <a:lnSpc>
                <a:spcPts val="2640"/>
              </a:lnSpc>
              <a:buNone/>
            </a:pPr>
            <a:r>
              <a:rPr lang="en-US" sz="2640" b="1" dirty="0">
                <a:solidFill>
                  <a:srgbClr val="1D1D1B"/>
                </a:solidFill>
                <a:latin typeface="Tomorrow" pitchFamily="34" charset="0"/>
                <a:ea typeface="Tomorrow" pitchFamily="34" charset="-122"/>
                <a:cs typeface="Tomorrow" pitchFamily="34" charset="-120"/>
              </a:rPr>
              <a:t>1</a:t>
            </a:r>
            <a:endParaRPr lang="en-US" sz="2640" dirty="0"/>
          </a:p>
        </p:txBody>
      </p:sp>
      <p:sp>
        <p:nvSpPr>
          <p:cNvPr id="9" name="Text 5"/>
          <p:cNvSpPr/>
          <p:nvPr/>
        </p:nvSpPr>
        <p:spPr>
          <a:xfrm>
            <a:off x="6994922" y="2955727"/>
            <a:ext cx="4089916" cy="349091"/>
          </a:xfrm>
          <a:prstGeom prst="rect">
            <a:avLst/>
          </a:prstGeom>
          <a:noFill/>
          <a:ln/>
        </p:spPr>
        <p:txBody>
          <a:bodyPr wrap="none" rtlCol="0" anchor="t"/>
          <a:lstStyle/>
          <a:p>
            <a:pPr marL="0" indent="0">
              <a:lnSpc>
                <a:spcPts val="2750"/>
              </a:lnSpc>
              <a:buNone/>
            </a:pPr>
            <a:r>
              <a:rPr lang="en-US" sz="2200" b="1" dirty="0">
                <a:solidFill>
                  <a:srgbClr val="1D1D1B"/>
                </a:solidFill>
                <a:latin typeface="Tomorrow" pitchFamily="34" charset="0"/>
                <a:ea typeface="Tomorrow" pitchFamily="34" charset="-122"/>
                <a:cs typeface="Tomorrow" pitchFamily="34" charset="-120"/>
              </a:rPr>
              <a:t>Admission Date Notifications</a:t>
            </a:r>
            <a:endParaRPr lang="en-US" sz="2200" dirty="0"/>
          </a:p>
        </p:txBody>
      </p:sp>
      <p:sp>
        <p:nvSpPr>
          <p:cNvPr id="10" name="Text 6"/>
          <p:cNvSpPr/>
          <p:nvPr/>
        </p:nvSpPr>
        <p:spPr>
          <a:xfrm>
            <a:off x="6994922" y="3438882"/>
            <a:ext cx="6853237" cy="1430179"/>
          </a:xfrm>
          <a:prstGeom prst="rect">
            <a:avLst/>
          </a:prstGeom>
          <a:noFill/>
          <a:ln/>
        </p:spPr>
        <p:txBody>
          <a:bodyPr wrap="square" rtlCol="0" anchor="t"/>
          <a:lstStyle/>
          <a:p>
            <a:pPr marL="0" indent="0">
              <a:lnSpc>
                <a:spcPts val="2816"/>
              </a:lnSpc>
              <a:buNone/>
            </a:pPr>
            <a:r>
              <a:rPr lang="en-US" sz="1760" dirty="0">
                <a:solidFill>
                  <a:srgbClr val="61615C"/>
                </a:solidFill>
                <a:latin typeface="Tomorrow" pitchFamily="34" charset="0"/>
                <a:ea typeface="Tomorrow" pitchFamily="34" charset="-122"/>
                <a:cs typeface="Tomorrow" pitchFamily="34" charset="-120"/>
              </a:rPr>
              <a:t>Once the admission phase begins, we'll promptly notify you via WhatsApp or SMS about the important dates to keep in mind. You'll be informed about application deadlines, merit list announcements, and other crucial milestones.</a:t>
            </a:r>
            <a:endParaRPr lang="en-US" sz="1760" dirty="0"/>
          </a:p>
        </p:txBody>
      </p:sp>
      <p:sp>
        <p:nvSpPr>
          <p:cNvPr id="11" name="Shape 7"/>
          <p:cNvSpPr/>
          <p:nvPr/>
        </p:nvSpPr>
        <p:spPr>
          <a:xfrm>
            <a:off x="6268641" y="5343882"/>
            <a:ext cx="502801" cy="502801"/>
          </a:xfrm>
          <a:prstGeom prst="roundRect">
            <a:avLst>
              <a:gd name="adj" fmla="val 26671"/>
            </a:avLst>
          </a:prstGeom>
          <a:solidFill>
            <a:srgbClr val="EAEAEA"/>
          </a:solidFill>
          <a:ln/>
        </p:spPr>
      </p:sp>
      <p:sp>
        <p:nvSpPr>
          <p:cNvPr id="12" name="Text 8"/>
          <p:cNvSpPr/>
          <p:nvPr/>
        </p:nvSpPr>
        <p:spPr>
          <a:xfrm>
            <a:off x="6407348" y="5427583"/>
            <a:ext cx="225266" cy="335280"/>
          </a:xfrm>
          <a:prstGeom prst="rect">
            <a:avLst/>
          </a:prstGeom>
          <a:noFill/>
          <a:ln/>
        </p:spPr>
        <p:txBody>
          <a:bodyPr wrap="none" rtlCol="0" anchor="t"/>
          <a:lstStyle/>
          <a:p>
            <a:pPr marL="0" indent="0" algn="ctr">
              <a:lnSpc>
                <a:spcPts val="2640"/>
              </a:lnSpc>
              <a:buNone/>
            </a:pPr>
            <a:r>
              <a:rPr lang="en-US" sz="2640" b="1" dirty="0">
                <a:solidFill>
                  <a:srgbClr val="1D1D1B"/>
                </a:solidFill>
                <a:latin typeface="Tomorrow" pitchFamily="34" charset="0"/>
                <a:ea typeface="Tomorrow" pitchFamily="34" charset="-122"/>
                <a:cs typeface="Tomorrow" pitchFamily="34" charset="-120"/>
              </a:rPr>
              <a:t>2</a:t>
            </a:r>
            <a:endParaRPr lang="en-US" sz="2640" dirty="0"/>
          </a:p>
        </p:txBody>
      </p:sp>
      <p:sp>
        <p:nvSpPr>
          <p:cNvPr id="13" name="Text 9"/>
          <p:cNvSpPr/>
          <p:nvPr/>
        </p:nvSpPr>
        <p:spPr>
          <a:xfrm>
            <a:off x="6994922" y="5343882"/>
            <a:ext cx="4188143" cy="349091"/>
          </a:xfrm>
          <a:prstGeom prst="rect">
            <a:avLst/>
          </a:prstGeom>
          <a:noFill/>
          <a:ln/>
        </p:spPr>
        <p:txBody>
          <a:bodyPr wrap="none" rtlCol="0" anchor="t"/>
          <a:lstStyle/>
          <a:p>
            <a:pPr marL="0" indent="0">
              <a:lnSpc>
                <a:spcPts val="2750"/>
              </a:lnSpc>
              <a:buNone/>
            </a:pPr>
            <a:r>
              <a:rPr lang="en-US" sz="2200" b="1" dirty="0">
                <a:solidFill>
                  <a:srgbClr val="1D1D1B"/>
                </a:solidFill>
                <a:latin typeface="Tomorrow" pitchFamily="34" charset="0"/>
                <a:ea typeface="Tomorrow" pitchFamily="34" charset="-122"/>
                <a:cs typeface="Tomorrow" pitchFamily="34" charset="-120"/>
              </a:rPr>
              <a:t>Personalized Communication</a:t>
            </a:r>
            <a:endParaRPr lang="en-US" sz="2200" dirty="0"/>
          </a:p>
        </p:txBody>
      </p:sp>
      <p:sp>
        <p:nvSpPr>
          <p:cNvPr id="14" name="Text 10"/>
          <p:cNvSpPr/>
          <p:nvPr/>
        </p:nvSpPr>
        <p:spPr>
          <a:xfrm>
            <a:off x="6994922" y="5827038"/>
            <a:ext cx="6853237" cy="1430179"/>
          </a:xfrm>
          <a:prstGeom prst="rect">
            <a:avLst/>
          </a:prstGeom>
          <a:noFill/>
          <a:ln/>
        </p:spPr>
        <p:txBody>
          <a:bodyPr wrap="square" rtlCol="0" anchor="t"/>
          <a:lstStyle/>
          <a:p>
            <a:pPr marL="0" indent="0">
              <a:lnSpc>
                <a:spcPts val="2816"/>
              </a:lnSpc>
              <a:buNone/>
            </a:pPr>
            <a:r>
              <a:rPr lang="en-US" sz="1760" dirty="0">
                <a:solidFill>
                  <a:srgbClr val="61615C"/>
                </a:solidFill>
                <a:latin typeface="Tomorrow" pitchFamily="34" charset="0"/>
                <a:ea typeface="Tomorrow" pitchFamily="34" charset="-122"/>
                <a:cs typeface="Tomorrow" pitchFamily="34" charset="-120"/>
              </a:rPr>
              <a:t>Our system utilizes the powerful Pywhatkit library for WhatsApp messaging and integrates with SMS APIs for those who prefer traditional text messaging. This ensures consistent communication across various platforms.</a:t>
            </a:r>
            <a:endParaRPr lang="en-US" sz="176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
        <p:nvSpPr>
          <p:cNvPr id="4" name="Text 2"/>
          <p:cNvSpPr/>
          <p:nvPr/>
        </p:nvSpPr>
        <p:spPr>
          <a:xfrm>
            <a:off x="864037" y="1807964"/>
            <a:ext cx="9660850" cy="771525"/>
          </a:xfrm>
          <a:prstGeom prst="rect">
            <a:avLst/>
          </a:prstGeom>
          <a:noFill/>
          <a:ln/>
        </p:spPr>
        <p:txBody>
          <a:bodyPr wrap="none" rtlCol="0" anchor="t"/>
          <a:lstStyle/>
          <a:p>
            <a:pPr marL="0" indent="0">
              <a:lnSpc>
                <a:spcPts val="6075"/>
              </a:lnSpc>
              <a:buNone/>
            </a:pPr>
            <a:r>
              <a:rPr lang="en-US" sz="4860" b="1" dirty="0">
                <a:solidFill>
                  <a:srgbClr val="1D1D1B"/>
                </a:solidFill>
                <a:latin typeface="Tomorrow" pitchFamily="34" charset="0"/>
                <a:ea typeface="Tomorrow" pitchFamily="34" charset="-122"/>
                <a:cs typeface="Tomorrow" pitchFamily="34" charset="-120"/>
              </a:rPr>
              <a:t>Admin Interface: A Central Hub</a:t>
            </a:r>
            <a:endParaRPr lang="en-US" sz="4860" dirty="0"/>
          </a:p>
        </p:txBody>
      </p:sp>
      <p:sp>
        <p:nvSpPr>
          <p:cNvPr id="5" name="Text 3"/>
          <p:cNvSpPr/>
          <p:nvPr/>
        </p:nvSpPr>
        <p:spPr>
          <a:xfrm>
            <a:off x="864037" y="3196590"/>
            <a:ext cx="4181713" cy="385763"/>
          </a:xfrm>
          <a:prstGeom prst="rect">
            <a:avLst/>
          </a:prstGeom>
          <a:noFill/>
          <a:ln/>
        </p:spPr>
        <p:txBody>
          <a:bodyPr wrap="none" rtlCol="0" anchor="t"/>
          <a:lstStyle/>
          <a:p>
            <a:pPr marL="0" indent="0">
              <a:lnSpc>
                <a:spcPts val="3038"/>
              </a:lnSpc>
              <a:buNone/>
            </a:pPr>
            <a:r>
              <a:rPr lang="en-US" sz="2430" b="1" dirty="0">
                <a:solidFill>
                  <a:srgbClr val="1D1D1B"/>
                </a:solidFill>
                <a:latin typeface="Tomorrow" pitchFamily="34" charset="0"/>
                <a:ea typeface="Tomorrow" pitchFamily="34" charset="-122"/>
                <a:cs typeface="Tomorrow" pitchFamily="34" charset="-120"/>
              </a:rPr>
              <a:t>Student Data Management</a:t>
            </a:r>
            <a:endParaRPr lang="en-US" sz="2430" dirty="0"/>
          </a:p>
        </p:txBody>
      </p:sp>
      <p:sp>
        <p:nvSpPr>
          <p:cNvPr id="6" name="Text 4"/>
          <p:cNvSpPr/>
          <p:nvPr/>
        </p:nvSpPr>
        <p:spPr>
          <a:xfrm>
            <a:off x="864037" y="3829169"/>
            <a:ext cx="6150054" cy="1580198"/>
          </a:xfrm>
          <a:prstGeom prst="rect">
            <a:avLst/>
          </a:prstGeom>
          <a:noFill/>
          <a:ln/>
        </p:spPr>
        <p:txBody>
          <a:bodyPr wrap="square" rtlCol="0" anchor="t"/>
          <a:lstStyle/>
          <a:p>
            <a:pPr marL="0" indent="0">
              <a:lnSpc>
                <a:spcPts val="3110"/>
              </a:lnSpc>
              <a:buNone/>
            </a:pPr>
            <a:r>
              <a:rPr lang="en-US" sz="1944" dirty="0">
                <a:solidFill>
                  <a:srgbClr val="61615C"/>
                </a:solidFill>
                <a:latin typeface="Tomorrow" pitchFamily="34" charset="0"/>
                <a:ea typeface="Tomorrow" pitchFamily="34" charset="-122"/>
                <a:cs typeface="Tomorrow" pitchFamily="34" charset="-120"/>
              </a:rPr>
              <a:t>Our dedicated admin interface, built using React JS, provides a comprehensive overview of all student inquiries. The administrator can easily access and manage the data collected from the inquiry form.</a:t>
            </a:r>
            <a:endParaRPr lang="en-US" sz="1944" dirty="0"/>
          </a:p>
        </p:txBody>
      </p:sp>
      <p:sp>
        <p:nvSpPr>
          <p:cNvPr id="7" name="Text 5"/>
          <p:cNvSpPr/>
          <p:nvPr/>
        </p:nvSpPr>
        <p:spPr>
          <a:xfrm>
            <a:off x="7623929" y="3196590"/>
            <a:ext cx="3945969" cy="385763"/>
          </a:xfrm>
          <a:prstGeom prst="rect">
            <a:avLst/>
          </a:prstGeom>
          <a:noFill/>
          <a:ln/>
        </p:spPr>
        <p:txBody>
          <a:bodyPr wrap="none" rtlCol="0" anchor="t"/>
          <a:lstStyle/>
          <a:p>
            <a:pPr marL="0" indent="0">
              <a:lnSpc>
                <a:spcPts val="3038"/>
              </a:lnSpc>
              <a:buNone/>
            </a:pPr>
            <a:r>
              <a:rPr lang="en-US" sz="2430" b="1" dirty="0">
                <a:solidFill>
                  <a:srgbClr val="1D1D1B"/>
                </a:solidFill>
                <a:latin typeface="Tomorrow" pitchFamily="34" charset="0"/>
                <a:ea typeface="Tomorrow" pitchFamily="34" charset="-122"/>
                <a:cs typeface="Tomorrow" pitchFamily="34" charset="-120"/>
              </a:rPr>
              <a:t>Targeted Communication</a:t>
            </a:r>
            <a:endParaRPr lang="en-US" sz="2430" dirty="0"/>
          </a:p>
        </p:txBody>
      </p:sp>
      <p:sp>
        <p:nvSpPr>
          <p:cNvPr id="8" name="Text 6"/>
          <p:cNvSpPr/>
          <p:nvPr/>
        </p:nvSpPr>
        <p:spPr>
          <a:xfrm>
            <a:off x="7623929" y="3829169"/>
            <a:ext cx="6150054" cy="2370296"/>
          </a:xfrm>
          <a:prstGeom prst="rect">
            <a:avLst/>
          </a:prstGeom>
          <a:noFill/>
          <a:ln/>
        </p:spPr>
        <p:txBody>
          <a:bodyPr wrap="square" rtlCol="0" anchor="t"/>
          <a:lstStyle/>
          <a:p>
            <a:pPr marL="0" indent="0">
              <a:lnSpc>
                <a:spcPts val="3110"/>
              </a:lnSpc>
              <a:buNone/>
            </a:pPr>
            <a:r>
              <a:rPr lang="en-US" sz="1944" dirty="0">
                <a:solidFill>
                  <a:srgbClr val="61615C"/>
                </a:solidFill>
                <a:latin typeface="Tomorrow" pitchFamily="34" charset="0"/>
                <a:ea typeface="Tomorrow" pitchFamily="34" charset="-122"/>
                <a:cs typeface="Tomorrow" pitchFamily="34" charset="-120"/>
              </a:rPr>
              <a:t>The admin interface empowers the administrator to send personalized messages to individual students or select a group of students for targeted communication. This feature ensures that the right message reaches the right individuals at the right time.</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5979" y="2429947"/>
            <a:ext cx="5054322" cy="3369588"/>
          </a:xfrm>
          <a:prstGeom prst="rect">
            <a:avLst/>
          </a:prstGeom>
        </p:spPr>
      </p:pic>
      <p:sp>
        <p:nvSpPr>
          <p:cNvPr id="6" name="Text 2"/>
          <p:cNvSpPr/>
          <p:nvPr/>
        </p:nvSpPr>
        <p:spPr>
          <a:xfrm>
            <a:off x="6091238" y="1253728"/>
            <a:ext cx="5779651" cy="540068"/>
          </a:xfrm>
          <a:prstGeom prst="rect">
            <a:avLst/>
          </a:prstGeom>
          <a:noFill/>
          <a:ln/>
        </p:spPr>
        <p:txBody>
          <a:bodyPr wrap="none" rtlCol="0" anchor="t"/>
          <a:lstStyle/>
          <a:p>
            <a:pPr marL="0" indent="0">
              <a:lnSpc>
                <a:spcPts val="4253"/>
              </a:lnSpc>
              <a:buNone/>
            </a:pPr>
            <a:r>
              <a:rPr lang="en-US" sz="3402" b="1" dirty="0">
                <a:solidFill>
                  <a:srgbClr val="1D1D1B"/>
                </a:solidFill>
                <a:latin typeface="Tomorrow" pitchFamily="34" charset="0"/>
                <a:ea typeface="Tomorrow" pitchFamily="34" charset="-122"/>
                <a:cs typeface="Tomorrow" pitchFamily="34" charset="-120"/>
              </a:rPr>
              <a:t>Merit List Announcements</a:t>
            </a:r>
            <a:endParaRPr lang="en-US" sz="3402" dirty="0"/>
          </a:p>
        </p:txBody>
      </p:sp>
      <p:pic>
        <p:nvPicPr>
          <p:cNvPr id="7" name="Image 2" descr="preencoded.png"/>
          <p:cNvPicPr>
            <a:picLocks noChangeAspect="1"/>
          </p:cNvPicPr>
          <p:nvPr/>
        </p:nvPicPr>
        <p:blipFill>
          <a:blip r:embed="rId5"/>
          <a:stretch>
            <a:fillRect/>
          </a:stretch>
        </p:blipFill>
        <p:spPr>
          <a:xfrm>
            <a:off x="6091238" y="2052995"/>
            <a:ext cx="864037" cy="1548765"/>
          </a:xfrm>
          <a:prstGeom prst="rect">
            <a:avLst/>
          </a:prstGeom>
        </p:spPr>
      </p:pic>
      <p:sp>
        <p:nvSpPr>
          <p:cNvPr id="8" name="Text 3"/>
          <p:cNvSpPr/>
          <p:nvPr/>
        </p:nvSpPr>
        <p:spPr>
          <a:xfrm>
            <a:off x="7214473" y="2225754"/>
            <a:ext cx="2500432" cy="269915"/>
          </a:xfrm>
          <a:prstGeom prst="rect">
            <a:avLst/>
          </a:prstGeom>
          <a:noFill/>
          <a:ln/>
        </p:spPr>
        <p:txBody>
          <a:bodyPr wrap="none" rtlCol="0" anchor="t"/>
          <a:lstStyle/>
          <a:p>
            <a:pPr marL="0" indent="0" algn="l">
              <a:lnSpc>
                <a:spcPts val="2126"/>
              </a:lnSpc>
              <a:buNone/>
            </a:pPr>
            <a:r>
              <a:rPr lang="en-US" sz="1701" b="1" dirty="0">
                <a:solidFill>
                  <a:srgbClr val="1D1D1B"/>
                </a:solidFill>
                <a:latin typeface="Tomorrow" pitchFamily="34" charset="0"/>
                <a:ea typeface="Tomorrow" pitchFamily="34" charset="-122"/>
                <a:cs typeface="Tomorrow" pitchFamily="34" charset="-120"/>
              </a:rPr>
              <a:t>Shortlisted Candidates</a:t>
            </a:r>
            <a:endParaRPr lang="en-US" sz="1701" dirty="0"/>
          </a:p>
        </p:txBody>
      </p:sp>
      <p:sp>
        <p:nvSpPr>
          <p:cNvPr id="9" name="Text 4"/>
          <p:cNvSpPr/>
          <p:nvPr/>
        </p:nvSpPr>
        <p:spPr>
          <a:xfrm>
            <a:off x="7214473" y="2599253"/>
            <a:ext cx="6811089" cy="829747"/>
          </a:xfrm>
          <a:prstGeom prst="rect">
            <a:avLst/>
          </a:prstGeom>
          <a:noFill/>
          <a:ln/>
        </p:spPr>
        <p:txBody>
          <a:bodyPr wrap="square" rtlCol="0" anchor="t"/>
          <a:lstStyle/>
          <a:p>
            <a:pPr marL="0" indent="0" algn="l">
              <a:lnSpc>
                <a:spcPts val="2177"/>
              </a:lnSpc>
              <a:buNone/>
            </a:pPr>
            <a:r>
              <a:rPr lang="en-US" sz="1361" dirty="0">
                <a:solidFill>
                  <a:srgbClr val="61615C"/>
                </a:solidFill>
                <a:latin typeface="Tomorrow" pitchFamily="34" charset="0"/>
                <a:ea typeface="Tomorrow" pitchFamily="34" charset="-122"/>
                <a:cs typeface="Tomorrow" pitchFamily="34" charset="-120"/>
              </a:rPr>
              <a:t>When the merit list is released, shortlisted students will receive a notification via WhatsApp or SMS congratulating them and inviting them to visit the college for admission confirmation.</a:t>
            </a:r>
            <a:endParaRPr lang="en-US" sz="1361" dirty="0"/>
          </a:p>
        </p:txBody>
      </p:sp>
      <p:pic>
        <p:nvPicPr>
          <p:cNvPr id="10" name="Image 3" descr="preencoded.png"/>
          <p:cNvPicPr>
            <a:picLocks noChangeAspect="1"/>
          </p:cNvPicPr>
          <p:nvPr/>
        </p:nvPicPr>
        <p:blipFill>
          <a:blip r:embed="rId6"/>
          <a:stretch>
            <a:fillRect/>
          </a:stretch>
        </p:blipFill>
        <p:spPr>
          <a:xfrm>
            <a:off x="6091238" y="3601760"/>
            <a:ext cx="864037" cy="1548765"/>
          </a:xfrm>
          <a:prstGeom prst="rect">
            <a:avLst/>
          </a:prstGeom>
        </p:spPr>
      </p:pic>
      <p:sp>
        <p:nvSpPr>
          <p:cNvPr id="11" name="Text 5"/>
          <p:cNvSpPr/>
          <p:nvPr/>
        </p:nvSpPr>
        <p:spPr>
          <a:xfrm>
            <a:off x="7214473" y="3774519"/>
            <a:ext cx="2177534" cy="269915"/>
          </a:xfrm>
          <a:prstGeom prst="rect">
            <a:avLst/>
          </a:prstGeom>
          <a:noFill/>
          <a:ln/>
        </p:spPr>
        <p:txBody>
          <a:bodyPr wrap="none" rtlCol="0" anchor="t"/>
          <a:lstStyle/>
          <a:p>
            <a:pPr marL="0" indent="0" algn="l">
              <a:lnSpc>
                <a:spcPts val="2126"/>
              </a:lnSpc>
              <a:buNone/>
            </a:pPr>
            <a:r>
              <a:rPr lang="en-US" sz="1701" b="1" dirty="0">
                <a:solidFill>
                  <a:srgbClr val="1D1D1B"/>
                </a:solidFill>
                <a:latin typeface="Tomorrow" pitchFamily="34" charset="0"/>
                <a:ea typeface="Tomorrow" pitchFamily="34" charset="-122"/>
                <a:cs typeface="Tomorrow" pitchFamily="34" charset="-120"/>
              </a:rPr>
              <a:t>Waitlist Information</a:t>
            </a:r>
            <a:endParaRPr lang="en-US" sz="1701" dirty="0"/>
          </a:p>
        </p:txBody>
      </p:sp>
      <p:sp>
        <p:nvSpPr>
          <p:cNvPr id="12" name="Text 6"/>
          <p:cNvSpPr/>
          <p:nvPr/>
        </p:nvSpPr>
        <p:spPr>
          <a:xfrm>
            <a:off x="7214473" y="4148018"/>
            <a:ext cx="6811089" cy="829747"/>
          </a:xfrm>
          <a:prstGeom prst="rect">
            <a:avLst/>
          </a:prstGeom>
          <a:noFill/>
          <a:ln/>
        </p:spPr>
        <p:txBody>
          <a:bodyPr wrap="square" rtlCol="0" anchor="t"/>
          <a:lstStyle/>
          <a:p>
            <a:pPr marL="0" indent="0" algn="l">
              <a:lnSpc>
                <a:spcPts val="2177"/>
              </a:lnSpc>
              <a:buNone/>
            </a:pPr>
            <a:r>
              <a:rPr lang="en-US" sz="1361" dirty="0">
                <a:solidFill>
                  <a:srgbClr val="61615C"/>
                </a:solidFill>
                <a:latin typeface="Tomorrow" pitchFamily="34" charset="0"/>
                <a:ea typeface="Tomorrow" pitchFamily="34" charset="-122"/>
                <a:cs typeface="Tomorrow" pitchFamily="34" charset="-120"/>
              </a:rPr>
              <a:t>Students not selected in the first merit list will be notified about the waitlist and encouraged to stay informed for subsequent merit lists. The system ensures timely and transparent communication regarding their status.</a:t>
            </a:r>
            <a:endParaRPr lang="en-US" sz="1361" dirty="0"/>
          </a:p>
        </p:txBody>
      </p:sp>
      <p:pic>
        <p:nvPicPr>
          <p:cNvPr id="13" name="Image 4" descr="preencoded.png"/>
          <p:cNvPicPr>
            <a:picLocks noChangeAspect="1"/>
          </p:cNvPicPr>
          <p:nvPr/>
        </p:nvPicPr>
        <p:blipFill>
          <a:blip r:embed="rId7"/>
          <a:stretch>
            <a:fillRect/>
          </a:stretch>
        </p:blipFill>
        <p:spPr>
          <a:xfrm>
            <a:off x="6091238" y="5150525"/>
            <a:ext cx="864037" cy="1825347"/>
          </a:xfrm>
          <a:prstGeom prst="rect">
            <a:avLst/>
          </a:prstGeom>
        </p:spPr>
      </p:pic>
      <p:sp>
        <p:nvSpPr>
          <p:cNvPr id="14" name="Text 7"/>
          <p:cNvSpPr/>
          <p:nvPr/>
        </p:nvSpPr>
        <p:spPr>
          <a:xfrm>
            <a:off x="7214473" y="5323284"/>
            <a:ext cx="2283381" cy="269915"/>
          </a:xfrm>
          <a:prstGeom prst="rect">
            <a:avLst/>
          </a:prstGeom>
          <a:noFill/>
          <a:ln/>
        </p:spPr>
        <p:txBody>
          <a:bodyPr wrap="none" rtlCol="0" anchor="t"/>
          <a:lstStyle/>
          <a:p>
            <a:pPr marL="0" indent="0" algn="l">
              <a:lnSpc>
                <a:spcPts val="2126"/>
              </a:lnSpc>
              <a:buNone/>
            </a:pPr>
            <a:r>
              <a:rPr lang="en-US" sz="1701" b="1" dirty="0">
                <a:solidFill>
                  <a:srgbClr val="1D1D1B"/>
                </a:solidFill>
                <a:latin typeface="Tomorrow" pitchFamily="34" charset="0"/>
                <a:ea typeface="Tomorrow" pitchFamily="34" charset="-122"/>
                <a:cs typeface="Tomorrow" pitchFamily="34" charset="-120"/>
              </a:rPr>
              <a:t>Admission Seats Full</a:t>
            </a:r>
            <a:endParaRPr lang="en-US" sz="1701" dirty="0"/>
          </a:p>
        </p:txBody>
      </p:sp>
      <p:sp>
        <p:nvSpPr>
          <p:cNvPr id="15" name="Text 8"/>
          <p:cNvSpPr/>
          <p:nvPr/>
        </p:nvSpPr>
        <p:spPr>
          <a:xfrm>
            <a:off x="7214473" y="5696783"/>
            <a:ext cx="6811089" cy="1106329"/>
          </a:xfrm>
          <a:prstGeom prst="rect">
            <a:avLst/>
          </a:prstGeom>
          <a:noFill/>
          <a:ln/>
        </p:spPr>
        <p:txBody>
          <a:bodyPr wrap="square" rtlCol="0" anchor="t"/>
          <a:lstStyle/>
          <a:p>
            <a:pPr marL="0" indent="0" algn="l">
              <a:lnSpc>
                <a:spcPts val="2177"/>
              </a:lnSpc>
              <a:buNone/>
            </a:pPr>
            <a:r>
              <a:rPr lang="en-US" sz="1361" dirty="0">
                <a:solidFill>
                  <a:srgbClr val="61615C"/>
                </a:solidFill>
                <a:latin typeface="Tomorrow" pitchFamily="34" charset="0"/>
                <a:ea typeface="Tomorrow" pitchFamily="34" charset="-122"/>
                <a:cs typeface="Tomorrow" pitchFamily="34" charset="-120"/>
              </a:rPr>
              <a:t>In the unfortunate scenario where all admission seats are filled, students who have not been selected in any merit list will receive a message informing them about the situation. The system provides clear and concise communication about the final outcome.</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85750" y="2476500"/>
            <a:ext cx="4914900" cy="3276600"/>
          </a:xfrm>
          <a:prstGeom prst="rect">
            <a:avLst/>
          </a:prstGeom>
        </p:spPr>
      </p:pic>
      <p:sp>
        <p:nvSpPr>
          <p:cNvPr id="6" name="Text 2"/>
          <p:cNvSpPr/>
          <p:nvPr/>
        </p:nvSpPr>
        <p:spPr>
          <a:xfrm>
            <a:off x="6286738" y="811649"/>
            <a:ext cx="6287333" cy="714613"/>
          </a:xfrm>
          <a:prstGeom prst="rect">
            <a:avLst/>
          </a:prstGeom>
          <a:noFill/>
          <a:ln/>
        </p:spPr>
        <p:txBody>
          <a:bodyPr wrap="none" rtlCol="0" anchor="t"/>
          <a:lstStyle/>
          <a:p>
            <a:pPr marL="0" indent="0">
              <a:lnSpc>
                <a:spcPts val="5627"/>
              </a:lnSpc>
              <a:buNone/>
            </a:pPr>
            <a:r>
              <a:rPr lang="en-US" sz="4502" b="1" dirty="0">
                <a:solidFill>
                  <a:srgbClr val="1D1D1B"/>
                </a:solidFill>
                <a:latin typeface="Tomorrow" pitchFamily="34" charset="0"/>
                <a:ea typeface="Tomorrow" pitchFamily="34" charset="-122"/>
                <a:cs typeface="Tomorrow" pitchFamily="34" charset="-120"/>
              </a:rPr>
              <a:t>Efficient and Effective</a:t>
            </a:r>
            <a:endParaRPr lang="en-US" sz="4502" dirty="0"/>
          </a:p>
        </p:txBody>
      </p:sp>
      <p:sp>
        <p:nvSpPr>
          <p:cNvPr id="7" name="Shape 3"/>
          <p:cNvSpPr/>
          <p:nvPr/>
        </p:nvSpPr>
        <p:spPr>
          <a:xfrm>
            <a:off x="6286738" y="1869162"/>
            <a:ext cx="7543324" cy="655439"/>
          </a:xfrm>
          <a:prstGeom prst="rect">
            <a:avLst/>
          </a:prstGeom>
          <a:solidFill>
            <a:srgbClr val="EAEAEA"/>
          </a:solidFill>
          <a:ln/>
        </p:spPr>
      </p:sp>
      <p:sp>
        <p:nvSpPr>
          <p:cNvPr id="8" name="Text 4"/>
          <p:cNvSpPr/>
          <p:nvPr/>
        </p:nvSpPr>
        <p:spPr>
          <a:xfrm>
            <a:off x="6515338" y="2013942"/>
            <a:ext cx="3310652" cy="365879"/>
          </a:xfrm>
          <a:prstGeom prst="rect">
            <a:avLst/>
          </a:prstGeom>
          <a:noFill/>
          <a:ln/>
        </p:spPr>
        <p:txBody>
          <a:bodyPr wrap="none" rtlCol="0" anchor="t"/>
          <a:lstStyle/>
          <a:p>
            <a:pPr marL="0" indent="0">
              <a:lnSpc>
                <a:spcPts val="2881"/>
              </a:lnSpc>
              <a:buNone/>
            </a:pPr>
            <a:r>
              <a:rPr lang="en-US" sz="1801" dirty="0">
                <a:solidFill>
                  <a:srgbClr val="61615C"/>
                </a:solidFill>
                <a:latin typeface="Tomorrow" pitchFamily="34" charset="0"/>
                <a:ea typeface="Tomorrow" pitchFamily="34" charset="-122"/>
                <a:cs typeface="Tomorrow" pitchFamily="34" charset="-120"/>
              </a:rPr>
              <a:t>Feature</a:t>
            </a:r>
            <a:endParaRPr lang="en-US" sz="1801" dirty="0"/>
          </a:p>
        </p:txBody>
      </p:sp>
      <p:sp>
        <p:nvSpPr>
          <p:cNvPr id="9" name="Text 5"/>
          <p:cNvSpPr/>
          <p:nvPr/>
        </p:nvSpPr>
        <p:spPr>
          <a:xfrm>
            <a:off x="10290810" y="2013942"/>
            <a:ext cx="3310652" cy="365879"/>
          </a:xfrm>
          <a:prstGeom prst="rect">
            <a:avLst/>
          </a:prstGeom>
          <a:noFill/>
          <a:ln/>
        </p:spPr>
        <p:txBody>
          <a:bodyPr wrap="none" rtlCol="0" anchor="t"/>
          <a:lstStyle/>
          <a:p>
            <a:pPr marL="0" indent="0">
              <a:lnSpc>
                <a:spcPts val="2881"/>
              </a:lnSpc>
              <a:buNone/>
            </a:pPr>
            <a:r>
              <a:rPr lang="en-US" sz="1801" dirty="0">
                <a:solidFill>
                  <a:srgbClr val="61615C"/>
                </a:solidFill>
                <a:latin typeface="Tomorrow" pitchFamily="34" charset="0"/>
                <a:ea typeface="Tomorrow" pitchFamily="34" charset="-122"/>
                <a:cs typeface="Tomorrow" pitchFamily="34" charset="-120"/>
              </a:rPr>
              <a:t>Benefit</a:t>
            </a:r>
            <a:endParaRPr lang="en-US" sz="1801" dirty="0"/>
          </a:p>
        </p:txBody>
      </p:sp>
      <p:sp>
        <p:nvSpPr>
          <p:cNvPr id="10" name="Text 6"/>
          <p:cNvSpPr/>
          <p:nvPr/>
        </p:nvSpPr>
        <p:spPr>
          <a:xfrm>
            <a:off x="6515338" y="2669381"/>
            <a:ext cx="3310652" cy="365879"/>
          </a:xfrm>
          <a:prstGeom prst="rect">
            <a:avLst/>
          </a:prstGeom>
          <a:noFill/>
          <a:ln/>
        </p:spPr>
        <p:txBody>
          <a:bodyPr wrap="none" rtlCol="0" anchor="t"/>
          <a:lstStyle/>
          <a:p>
            <a:pPr marL="0" indent="0">
              <a:lnSpc>
                <a:spcPts val="2881"/>
              </a:lnSpc>
              <a:buNone/>
            </a:pPr>
            <a:r>
              <a:rPr lang="en-US" sz="1801" dirty="0">
                <a:solidFill>
                  <a:srgbClr val="61615C"/>
                </a:solidFill>
                <a:latin typeface="Tomorrow" pitchFamily="34" charset="0"/>
                <a:ea typeface="Tomorrow" pitchFamily="34" charset="-122"/>
                <a:cs typeface="Tomorrow" pitchFamily="34" charset="-120"/>
              </a:rPr>
              <a:t>Automated Communication</a:t>
            </a:r>
            <a:endParaRPr lang="en-US" sz="1801" dirty="0"/>
          </a:p>
        </p:txBody>
      </p:sp>
      <p:sp>
        <p:nvSpPr>
          <p:cNvPr id="11" name="Text 7"/>
          <p:cNvSpPr/>
          <p:nvPr/>
        </p:nvSpPr>
        <p:spPr>
          <a:xfrm>
            <a:off x="10290810" y="2669381"/>
            <a:ext cx="3310652" cy="1097637"/>
          </a:xfrm>
          <a:prstGeom prst="rect">
            <a:avLst/>
          </a:prstGeom>
          <a:noFill/>
          <a:ln/>
        </p:spPr>
        <p:txBody>
          <a:bodyPr wrap="square" rtlCol="0" anchor="t"/>
          <a:lstStyle/>
          <a:p>
            <a:pPr marL="0" indent="0">
              <a:lnSpc>
                <a:spcPts val="2881"/>
              </a:lnSpc>
              <a:buNone/>
            </a:pPr>
            <a:r>
              <a:rPr lang="en-US" sz="1801" dirty="0">
                <a:solidFill>
                  <a:srgbClr val="61615C"/>
                </a:solidFill>
                <a:latin typeface="Tomorrow" pitchFamily="34" charset="0"/>
                <a:ea typeface="Tomorrow" pitchFamily="34" charset="-122"/>
                <a:cs typeface="Tomorrow" pitchFamily="34" charset="-120"/>
              </a:rPr>
              <a:t>Eliminates manual messaging efforts, saving time and resources.</a:t>
            </a:r>
            <a:endParaRPr lang="en-US" sz="1801" dirty="0"/>
          </a:p>
        </p:txBody>
      </p:sp>
      <p:sp>
        <p:nvSpPr>
          <p:cNvPr id="12" name="Shape 8"/>
          <p:cNvSpPr/>
          <p:nvPr/>
        </p:nvSpPr>
        <p:spPr>
          <a:xfrm>
            <a:off x="6286738" y="3911798"/>
            <a:ext cx="7543324" cy="1387197"/>
          </a:xfrm>
          <a:prstGeom prst="rect">
            <a:avLst/>
          </a:prstGeom>
          <a:solidFill>
            <a:srgbClr val="EAEAEA"/>
          </a:solidFill>
          <a:ln/>
        </p:spPr>
      </p:sp>
      <p:sp>
        <p:nvSpPr>
          <p:cNvPr id="13" name="Text 9"/>
          <p:cNvSpPr/>
          <p:nvPr/>
        </p:nvSpPr>
        <p:spPr>
          <a:xfrm>
            <a:off x="6515338" y="4056578"/>
            <a:ext cx="3310652" cy="365879"/>
          </a:xfrm>
          <a:prstGeom prst="rect">
            <a:avLst/>
          </a:prstGeom>
          <a:noFill/>
          <a:ln/>
        </p:spPr>
        <p:txBody>
          <a:bodyPr wrap="none" rtlCol="0" anchor="t"/>
          <a:lstStyle/>
          <a:p>
            <a:pPr marL="0" indent="0">
              <a:lnSpc>
                <a:spcPts val="2881"/>
              </a:lnSpc>
              <a:buNone/>
            </a:pPr>
            <a:r>
              <a:rPr lang="en-US" sz="1801" dirty="0">
                <a:solidFill>
                  <a:srgbClr val="61615C"/>
                </a:solidFill>
                <a:latin typeface="Tomorrow" pitchFamily="34" charset="0"/>
                <a:ea typeface="Tomorrow" pitchFamily="34" charset="-122"/>
                <a:cs typeface="Tomorrow" pitchFamily="34" charset="-120"/>
              </a:rPr>
              <a:t>Personalized Notifications</a:t>
            </a:r>
            <a:endParaRPr lang="en-US" sz="1801" dirty="0"/>
          </a:p>
        </p:txBody>
      </p:sp>
      <p:sp>
        <p:nvSpPr>
          <p:cNvPr id="14" name="Text 10"/>
          <p:cNvSpPr/>
          <p:nvPr/>
        </p:nvSpPr>
        <p:spPr>
          <a:xfrm>
            <a:off x="10290810" y="4056578"/>
            <a:ext cx="3310652" cy="1097637"/>
          </a:xfrm>
          <a:prstGeom prst="rect">
            <a:avLst/>
          </a:prstGeom>
          <a:noFill/>
          <a:ln/>
        </p:spPr>
        <p:txBody>
          <a:bodyPr wrap="square" rtlCol="0" anchor="t"/>
          <a:lstStyle/>
          <a:p>
            <a:pPr marL="0" indent="0">
              <a:lnSpc>
                <a:spcPts val="2881"/>
              </a:lnSpc>
              <a:buNone/>
            </a:pPr>
            <a:r>
              <a:rPr lang="en-US" sz="1801" dirty="0">
                <a:solidFill>
                  <a:srgbClr val="61615C"/>
                </a:solidFill>
                <a:latin typeface="Tomorrow" pitchFamily="34" charset="0"/>
                <a:ea typeface="Tomorrow" pitchFamily="34" charset="-122"/>
                <a:cs typeface="Tomorrow" pitchFamily="34" charset="-120"/>
              </a:rPr>
              <a:t>Provides tailored information to each student, ensuring they receive relevant updates.</a:t>
            </a:r>
            <a:endParaRPr lang="en-US" sz="1801" dirty="0"/>
          </a:p>
        </p:txBody>
      </p:sp>
      <p:sp>
        <p:nvSpPr>
          <p:cNvPr id="15" name="Text 11"/>
          <p:cNvSpPr/>
          <p:nvPr/>
        </p:nvSpPr>
        <p:spPr>
          <a:xfrm>
            <a:off x="6515338" y="5443776"/>
            <a:ext cx="3310652" cy="365879"/>
          </a:xfrm>
          <a:prstGeom prst="rect">
            <a:avLst/>
          </a:prstGeom>
          <a:noFill/>
          <a:ln/>
        </p:spPr>
        <p:txBody>
          <a:bodyPr wrap="none" rtlCol="0" anchor="t"/>
          <a:lstStyle/>
          <a:p>
            <a:pPr marL="0" indent="0">
              <a:lnSpc>
                <a:spcPts val="2881"/>
              </a:lnSpc>
              <a:buNone/>
            </a:pPr>
            <a:r>
              <a:rPr lang="en-US" sz="1801" dirty="0">
                <a:solidFill>
                  <a:srgbClr val="61615C"/>
                </a:solidFill>
                <a:latin typeface="Tomorrow" pitchFamily="34" charset="0"/>
                <a:ea typeface="Tomorrow" pitchFamily="34" charset="-122"/>
                <a:cs typeface="Tomorrow" pitchFamily="34" charset="-120"/>
              </a:rPr>
              <a:t>Centralized Data Management</a:t>
            </a:r>
            <a:endParaRPr lang="en-US" sz="1801" dirty="0"/>
          </a:p>
        </p:txBody>
      </p:sp>
      <p:sp>
        <p:nvSpPr>
          <p:cNvPr id="16" name="Text 12"/>
          <p:cNvSpPr/>
          <p:nvPr/>
        </p:nvSpPr>
        <p:spPr>
          <a:xfrm>
            <a:off x="10290810" y="5443776"/>
            <a:ext cx="3310652" cy="1829395"/>
          </a:xfrm>
          <a:prstGeom prst="rect">
            <a:avLst/>
          </a:prstGeom>
          <a:noFill/>
          <a:ln/>
        </p:spPr>
        <p:txBody>
          <a:bodyPr wrap="square" rtlCol="0" anchor="t"/>
          <a:lstStyle/>
          <a:p>
            <a:pPr marL="0" indent="0">
              <a:lnSpc>
                <a:spcPts val="2881"/>
              </a:lnSpc>
              <a:buNone/>
            </a:pPr>
            <a:r>
              <a:rPr lang="en-US" sz="1801" dirty="0">
                <a:solidFill>
                  <a:srgbClr val="61615C"/>
                </a:solidFill>
                <a:latin typeface="Tomorrow" pitchFamily="34" charset="0"/>
                <a:ea typeface="Tomorrow" pitchFamily="34" charset="-122"/>
                <a:cs typeface="Tomorrow" pitchFamily="34" charset="-120"/>
              </a:rPr>
              <a:t>Simplifies data storage and retrieval, allowing administrators to easily track and manage student inquiries.</a:t>
            </a:r>
            <a:endParaRPr lang="en-US" sz="180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9430345"/>
          </a:xfrm>
          <a:prstGeom prst="rect">
            <a:avLst/>
          </a:prstGeom>
          <a:solidFill>
            <a:srgbClr val="FCFCFC"/>
          </a:solidFill>
          <a:ln/>
        </p:spPr>
      </p:sp>
      <p:pic>
        <p:nvPicPr>
          <p:cNvPr id="4" name="Image 0" descr="preencoded.png"/>
          <p:cNvPicPr>
            <a:picLocks noChangeAspect="1"/>
          </p:cNvPicPr>
          <p:nvPr/>
        </p:nvPicPr>
        <p:blipFill>
          <a:blip r:embed="rId3"/>
          <a:stretch>
            <a:fillRect/>
          </a:stretch>
        </p:blipFill>
        <p:spPr>
          <a:xfrm>
            <a:off x="0" y="0"/>
            <a:ext cx="5486400" cy="9430345"/>
          </a:xfrm>
          <a:prstGeom prst="rect">
            <a:avLst/>
          </a:prstGeom>
        </p:spPr>
      </p:pic>
      <p:pic>
        <p:nvPicPr>
          <p:cNvPr id="5" name="Image 1" descr="preencoded.png"/>
          <p:cNvPicPr>
            <a:picLocks noChangeAspect="1"/>
          </p:cNvPicPr>
          <p:nvPr/>
        </p:nvPicPr>
        <p:blipFill>
          <a:blip r:embed="rId4"/>
          <a:stretch>
            <a:fillRect/>
          </a:stretch>
        </p:blipFill>
        <p:spPr>
          <a:xfrm>
            <a:off x="215979" y="2857619"/>
            <a:ext cx="5054322" cy="3714988"/>
          </a:xfrm>
          <a:prstGeom prst="rect">
            <a:avLst/>
          </a:prstGeom>
        </p:spPr>
      </p:pic>
      <p:sp>
        <p:nvSpPr>
          <p:cNvPr id="6" name="Text 2"/>
          <p:cNvSpPr/>
          <p:nvPr/>
        </p:nvSpPr>
        <p:spPr>
          <a:xfrm>
            <a:off x="6091238" y="475178"/>
            <a:ext cx="7597378" cy="540068"/>
          </a:xfrm>
          <a:prstGeom prst="rect">
            <a:avLst/>
          </a:prstGeom>
          <a:noFill/>
          <a:ln/>
        </p:spPr>
        <p:txBody>
          <a:bodyPr wrap="none" rtlCol="0" anchor="t"/>
          <a:lstStyle/>
          <a:p>
            <a:pPr marL="0" indent="0">
              <a:lnSpc>
                <a:spcPts val="4253"/>
              </a:lnSpc>
              <a:buNone/>
            </a:pPr>
            <a:r>
              <a:rPr lang="en-US" sz="3402" b="1" dirty="0">
                <a:solidFill>
                  <a:srgbClr val="1D1D1B"/>
                </a:solidFill>
                <a:latin typeface="Tomorrow" pitchFamily="34" charset="0"/>
                <a:ea typeface="Tomorrow" pitchFamily="34" charset="-122"/>
                <a:cs typeface="Tomorrow" pitchFamily="34" charset="-120"/>
              </a:rPr>
              <a:t>A Seamless Admission Experience</a:t>
            </a:r>
            <a:endParaRPr lang="en-US" sz="3402" dirty="0"/>
          </a:p>
        </p:txBody>
      </p:sp>
      <p:pic>
        <p:nvPicPr>
          <p:cNvPr id="7" name="Image 2" descr="preencoded.png"/>
          <p:cNvPicPr>
            <a:picLocks noChangeAspect="1"/>
          </p:cNvPicPr>
          <p:nvPr/>
        </p:nvPicPr>
        <p:blipFill>
          <a:blip r:embed="rId5"/>
          <a:stretch>
            <a:fillRect/>
          </a:stretch>
        </p:blipFill>
        <p:spPr>
          <a:xfrm>
            <a:off x="6091238" y="1274445"/>
            <a:ext cx="431959" cy="431959"/>
          </a:xfrm>
          <a:prstGeom prst="rect">
            <a:avLst/>
          </a:prstGeom>
        </p:spPr>
      </p:pic>
      <p:sp>
        <p:nvSpPr>
          <p:cNvPr id="8" name="Text 3"/>
          <p:cNvSpPr/>
          <p:nvPr/>
        </p:nvSpPr>
        <p:spPr>
          <a:xfrm>
            <a:off x="6091238" y="1879163"/>
            <a:ext cx="2660452" cy="269915"/>
          </a:xfrm>
          <a:prstGeom prst="rect">
            <a:avLst/>
          </a:prstGeom>
          <a:noFill/>
          <a:ln/>
        </p:spPr>
        <p:txBody>
          <a:bodyPr wrap="none" rtlCol="0" anchor="t"/>
          <a:lstStyle/>
          <a:p>
            <a:pPr marL="0" indent="0" algn="l">
              <a:lnSpc>
                <a:spcPts val="2126"/>
              </a:lnSpc>
              <a:buNone/>
            </a:pPr>
            <a:r>
              <a:rPr lang="en-US" sz="1701" b="1" dirty="0">
                <a:solidFill>
                  <a:srgbClr val="1D1D1B"/>
                </a:solidFill>
                <a:latin typeface="Tomorrow" pitchFamily="34" charset="0"/>
                <a:ea typeface="Tomorrow" pitchFamily="34" charset="-122"/>
                <a:cs typeface="Tomorrow" pitchFamily="34" charset="-120"/>
              </a:rPr>
              <a:t>Enhanced Transparency</a:t>
            </a:r>
            <a:endParaRPr lang="en-US" sz="1701" dirty="0"/>
          </a:p>
        </p:txBody>
      </p:sp>
      <p:sp>
        <p:nvSpPr>
          <p:cNvPr id="9" name="Text 4"/>
          <p:cNvSpPr/>
          <p:nvPr/>
        </p:nvSpPr>
        <p:spPr>
          <a:xfrm>
            <a:off x="6091238" y="2252663"/>
            <a:ext cx="7934325" cy="553164"/>
          </a:xfrm>
          <a:prstGeom prst="rect">
            <a:avLst/>
          </a:prstGeom>
          <a:noFill/>
          <a:ln/>
        </p:spPr>
        <p:txBody>
          <a:bodyPr wrap="square" rtlCol="0" anchor="t"/>
          <a:lstStyle/>
          <a:p>
            <a:pPr marL="0" indent="0" algn="l">
              <a:lnSpc>
                <a:spcPts val="2177"/>
              </a:lnSpc>
              <a:buNone/>
            </a:pPr>
            <a:r>
              <a:rPr lang="en-US" sz="1361" dirty="0">
                <a:solidFill>
                  <a:srgbClr val="61615C"/>
                </a:solidFill>
                <a:latin typeface="Tomorrow" pitchFamily="34" charset="0"/>
                <a:ea typeface="Tomorrow" pitchFamily="34" charset="-122"/>
                <a:cs typeface="Tomorrow" pitchFamily="34" charset="-120"/>
              </a:rPr>
              <a:t>Students and their families can stay updated throughout the admission process, reducing uncertainty and fostering trust in the institution.</a:t>
            </a:r>
            <a:endParaRPr lang="en-US" sz="1361" dirty="0"/>
          </a:p>
        </p:txBody>
      </p:sp>
      <p:pic>
        <p:nvPicPr>
          <p:cNvPr id="10" name="Image 3" descr="preencoded.png"/>
          <p:cNvPicPr>
            <a:picLocks noChangeAspect="1"/>
          </p:cNvPicPr>
          <p:nvPr/>
        </p:nvPicPr>
        <p:blipFill>
          <a:blip r:embed="rId6"/>
          <a:stretch>
            <a:fillRect/>
          </a:stretch>
        </p:blipFill>
        <p:spPr>
          <a:xfrm>
            <a:off x="6091238" y="3324225"/>
            <a:ext cx="431959" cy="431959"/>
          </a:xfrm>
          <a:prstGeom prst="rect">
            <a:avLst/>
          </a:prstGeom>
        </p:spPr>
      </p:pic>
      <p:sp>
        <p:nvSpPr>
          <p:cNvPr id="11" name="Text 5"/>
          <p:cNvSpPr/>
          <p:nvPr/>
        </p:nvSpPr>
        <p:spPr>
          <a:xfrm>
            <a:off x="6091238" y="3928943"/>
            <a:ext cx="2177772" cy="269915"/>
          </a:xfrm>
          <a:prstGeom prst="rect">
            <a:avLst/>
          </a:prstGeom>
          <a:noFill/>
          <a:ln/>
        </p:spPr>
        <p:txBody>
          <a:bodyPr wrap="none" rtlCol="0" anchor="t"/>
          <a:lstStyle/>
          <a:p>
            <a:pPr marL="0" indent="0" algn="l">
              <a:lnSpc>
                <a:spcPts val="2126"/>
              </a:lnSpc>
              <a:buNone/>
            </a:pPr>
            <a:r>
              <a:rPr lang="en-US" sz="1701" b="1" dirty="0">
                <a:solidFill>
                  <a:srgbClr val="1D1D1B"/>
                </a:solidFill>
                <a:latin typeface="Tomorrow" pitchFamily="34" charset="0"/>
                <a:ea typeface="Tomorrow" pitchFamily="34" charset="-122"/>
                <a:cs typeface="Tomorrow" pitchFamily="34" charset="-120"/>
              </a:rPr>
              <a:t>Timely Notifications</a:t>
            </a:r>
            <a:endParaRPr lang="en-US" sz="1701" dirty="0"/>
          </a:p>
        </p:txBody>
      </p:sp>
      <p:sp>
        <p:nvSpPr>
          <p:cNvPr id="12" name="Text 6"/>
          <p:cNvSpPr/>
          <p:nvPr/>
        </p:nvSpPr>
        <p:spPr>
          <a:xfrm>
            <a:off x="6091238" y="4302443"/>
            <a:ext cx="7934325" cy="553164"/>
          </a:xfrm>
          <a:prstGeom prst="rect">
            <a:avLst/>
          </a:prstGeom>
          <a:noFill/>
          <a:ln/>
        </p:spPr>
        <p:txBody>
          <a:bodyPr wrap="square" rtlCol="0" anchor="t"/>
          <a:lstStyle/>
          <a:p>
            <a:pPr marL="0" indent="0" algn="l">
              <a:lnSpc>
                <a:spcPts val="2177"/>
              </a:lnSpc>
              <a:buNone/>
            </a:pPr>
            <a:r>
              <a:rPr lang="en-US" sz="1361" dirty="0">
                <a:solidFill>
                  <a:srgbClr val="61615C"/>
                </a:solidFill>
                <a:latin typeface="Tomorrow" pitchFamily="34" charset="0"/>
                <a:ea typeface="Tomorrow" pitchFamily="34" charset="-122"/>
                <a:cs typeface="Tomorrow" pitchFamily="34" charset="-120"/>
              </a:rPr>
              <a:t>Important deadlines and milestones are communicated promptly, ensuring that students don't miss out on key opportunities.</a:t>
            </a:r>
            <a:endParaRPr lang="en-US" sz="1361" dirty="0"/>
          </a:p>
        </p:txBody>
      </p:sp>
      <p:pic>
        <p:nvPicPr>
          <p:cNvPr id="13" name="Image 4" descr="preencoded.png"/>
          <p:cNvPicPr>
            <a:picLocks noChangeAspect="1"/>
          </p:cNvPicPr>
          <p:nvPr/>
        </p:nvPicPr>
        <p:blipFill>
          <a:blip r:embed="rId7"/>
          <a:stretch>
            <a:fillRect/>
          </a:stretch>
        </p:blipFill>
        <p:spPr>
          <a:xfrm>
            <a:off x="6091238" y="5374005"/>
            <a:ext cx="431959" cy="431959"/>
          </a:xfrm>
          <a:prstGeom prst="rect">
            <a:avLst/>
          </a:prstGeom>
        </p:spPr>
      </p:pic>
      <p:sp>
        <p:nvSpPr>
          <p:cNvPr id="14" name="Text 7"/>
          <p:cNvSpPr/>
          <p:nvPr/>
        </p:nvSpPr>
        <p:spPr>
          <a:xfrm>
            <a:off x="6091238" y="5978723"/>
            <a:ext cx="3096578" cy="269915"/>
          </a:xfrm>
          <a:prstGeom prst="rect">
            <a:avLst/>
          </a:prstGeom>
          <a:noFill/>
          <a:ln/>
        </p:spPr>
        <p:txBody>
          <a:bodyPr wrap="none" rtlCol="0" anchor="t"/>
          <a:lstStyle/>
          <a:p>
            <a:pPr marL="0" indent="0" algn="l">
              <a:lnSpc>
                <a:spcPts val="2126"/>
              </a:lnSpc>
              <a:buNone/>
            </a:pPr>
            <a:r>
              <a:rPr lang="en-US" sz="1701" b="1" dirty="0">
                <a:solidFill>
                  <a:srgbClr val="1D1D1B"/>
                </a:solidFill>
                <a:latin typeface="Tomorrow" pitchFamily="34" charset="0"/>
                <a:ea typeface="Tomorrow" pitchFamily="34" charset="-122"/>
                <a:cs typeface="Tomorrow" pitchFamily="34" charset="-120"/>
              </a:rPr>
              <a:t>Responsive Communication</a:t>
            </a:r>
            <a:endParaRPr lang="en-US" sz="1701" dirty="0"/>
          </a:p>
        </p:txBody>
      </p:sp>
      <p:sp>
        <p:nvSpPr>
          <p:cNvPr id="15" name="Text 8"/>
          <p:cNvSpPr/>
          <p:nvPr/>
        </p:nvSpPr>
        <p:spPr>
          <a:xfrm>
            <a:off x="6091238" y="6352223"/>
            <a:ext cx="7934325" cy="553164"/>
          </a:xfrm>
          <a:prstGeom prst="rect">
            <a:avLst/>
          </a:prstGeom>
          <a:noFill/>
          <a:ln/>
        </p:spPr>
        <p:txBody>
          <a:bodyPr wrap="square" rtlCol="0" anchor="t"/>
          <a:lstStyle/>
          <a:p>
            <a:pPr marL="0" indent="0" algn="l">
              <a:lnSpc>
                <a:spcPts val="2177"/>
              </a:lnSpc>
              <a:buNone/>
            </a:pPr>
            <a:r>
              <a:rPr lang="en-US" sz="1361" dirty="0">
                <a:solidFill>
                  <a:srgbClr val="61615C"/>
                </a:solidFill>
                <a:latin typeface="Tomorrow" pitchFamily="34" charset="0"/>
                <a:ea typeface="Tomorrow" pitchFamily="34" charset="-122"/>
                <a:cs typeface="Tomorrow" pitchFamily="34" charset="-120"/>
              </a:rPr>
              <a:t>Students can reach out to the admissions office through various channels, receiving timely and personalized responses.</a:t>
            </a:r>
            <a:endParaRPr lang="en-US" sz="1361" dirty="0"/>
          </a:p>
        </p:txBody>
      </p:sp>
      <p:pic>
        <p:nvPicPr>
          <p:cNvPr id="16" name="Image 5" descr="preencoded.png"/>
          <p:cNvPicPr>
            <a:picLocks noChangeAspect="1"/>
          </p:cNvPicPr>
          <p:nvPr/>
        </p:nvPicPr>
        <p:blipFill>
          <a:blip r:embed="rId8"/>
          <a:stretch>
            <a:fillRect/>
          </a:stretch>
        </p:blipFill>
        <p:spPr>
          <a:xfrm>
            <a:off x="6091238" y="7423785"/>
            <a:ext cx="431959" cy="431959"/>
          </a:xfrm>
          <a:prstGeom prst="rect">
            <a:avLst/>
          </a:prstGeom>
        </p:spPr>
      </p:pic>
      <p:sp>
        <p:nvSpPr>
          <p:cNvPr id="17" name="Text 9"/>
          <p:cNvSpPr/>
          <p:nvPr/>
        </p:nvSpPr>
        <p:spPr>
          <a:xfrm>
            <a:off x="6091238" y="8028503"/>
            <a:ext cx="2218849" cy="269915"/>
          </a:xfrm>
          <a:prstGeom prst="rect">
            <a:avLst/>
          </a:prstGeom>
          <a:noFill/>
          <a:ln/>
        </p:spPr>
        <p:txBody>
          <a:bodyPr wrap="none" rtlCol="0" anchor="t"/>
          <a:lstStyle/>
          <a:p>
            <a:pPr marL="0" indent="0" algn="l">
              <a:lnSpc>
                <a:spcPts val="2126"/>
              </a:lnSpc>
              <a:buNone/>
            </a:pPr>
            <a:r>
              <a:rPr lang="en-US" sz="1701" b="1" dirty="0">
                <a:solidFill>
                  <a:srgbClr val="1D1D1B"/>
                </a:solidFill>
                <a:latin typeface="Tomorrow" pitchFamily="34" charset="0"/>
                <a:ea typeface="Tomorrow" pitchFamily="34" charset="-122"/>
                <a:cs typeface="Tomorrow" pitchFamily="34" charset="-120"/>
              </a:rPr>
              <a:t>Improved Efficiency</a:t>
            </a:r>
            <a:endParaRPr lang="en-US" sz="1701" dirty="0"/>
          </a:p>
        </p:txBody>
      </p:sp>
      <p:sp>
        <p:nvSpPr>
          <p:cNvPr id="18" name="Text 10"/>
          <p:cNvSpPr/>
          <p:nvPr/>
        </p:nvSpPr>
        <p:spPr>
          <a:xfrm>
            <a:off x="6091238" y="8402003"/>
            <a:ext cx="7934325" cy="553164"/>
          </a:xfrm>
          <a:prstGeom prst="rect">
            <a:avLst/>
          </a:prstGeom>
          <a:noFill/>
          <a:ln/>
        </p:spPr>
        <p:txBody>
          <a:bodyPr wrap="square" rtlCol="0" anchor="t"/>
          <a:lstStyle/>
          <a:p>
            <a:pPr marL="0" indent="0" algn="l">
              <a:lnSpc>
                <a:spcPts val="2177"/>
              </a:lnSpc>
              <a:buNone/>
            </a:pPr>
            <a:r>
              <a:rPr lang="en-US" sz="1361" dirty="0">
                <a:solidFill>
                  <a:srgbClr val="61615C"/>
                </a:solidFill>
                <a:latin typeface="Tomorrow" pitchFamily="34" charset="0"/>
                <a:ea typeface="Tomorrow" pitchFamily="34" charset="-122"/>
                <a:cs typeface="Tomorrow" pitchFamily="34" charset="-120"/>
              </a:rPr>
              <a:t>The automated system streamlines the admission process, freeing up valuable time for admissions staff to focus on other important tasks.</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2074902"/>
            <a:ext cx="7415927" cy="2129314"/>
          </a:xfrm>
          <a:prstGeom prst="rect">
            <a:avLst/>
          </a:prstGeom>
          <a:noFill/>
          <a:ln/>
        </p:spPr>
        <p:txBody>
          <a:bodyPr wrap="square" rtlCol="0" anchor="t"/>
          <a:lstStyle/>
          <a:p>
            <a:pPr marL="0" indent="0">
              <a:lnSpc>
                <a:spcPts val="8384"/>
              </a:lnSpc>
              <a:buNone/>
            </a:pPr>
            <a:r>
              <a:rPr lang="en-US" sz="6707" b="1" dirty="0">
                <a:solidFill>
                  <a:srgbClr val="1D1D1B"/>
                </a:solidFill>
                <a:latin typeface="Tomorrow" pitchFamily="34" charset="0"/>
                <a:ea typeface="Tomorrow" pitchFamily="34" charset="-122"/>
                <a:cs typeface="Tomorrow" pitchFamily="34" charset="-120"/>
              </a:rPr>
              <a:t>Thank You for Listening</a:t>
            </a:r>
            <a:endParaRPr lang="en-US" sz="6707" dirty="0"/>
          </a:p>
        </p:txBody>
      </p:sp>
      <p:sp>
        <p:nvSpPr>
          <p:cNvPr id="6" name="Text 3"/>
          <p:cNvSpPr/>
          <p:nvPr/>
        </p:nvSpPr>
        <p:spPr>
          <a:xfrm>
            <a:off x="864037" y="4574500"/>
            <a:ext cx="7415927" cy="1580198"/>
          </a:xfrm>
          <a:prstGeom prst="rect">
            <a:avLst/>
          </a:prstGeom>
          <a:noFill/>
          <a:ln/>
        </p:spPr>
        <p:txBody>
          <a:bodyPr wrap="square" rtlCol="0" anchor="t"/>
          <a:lstStyle/>
          <a:p>
            <a:pPr marL="0" indent="0">
              <a:lnSpc>
                <a:spcPts val="3110"/>
              </a:lnSpc>
              <a:buNone/>
            </a:pPr>
            <a:r>
              <a:rPr lang="en-US" sz="1944" dirty="0">
                <a:solidFill>
                  <a:srgbClr val="61615C"/>
                </a:solidFill>
                <a:latin typeface="Tomorrow" pitchFamily="34" charset="0"/>
                <a:ea typeface="Tomorrow" pitchFamily="34" charset="-122"/>
                <a:cs typeface="Tomorrow" pitchFamily="34" charset="-120"/>
              </a:rPr>
              <a:t>As we conclude our presentation, we hope you've gained a comprehensive understanding of our seamless admission experience. We're committed to guiding you through each step with transparency and responsiveness.</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645</Words>
  <Application>Microsoft Office PowerPoint</Application>
  <PresentationFormat>Custom</PresentationFormat>
  <Paragraphs>61</Paragraphs>
  <Slides>9</Slides>
  <Notes>9</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INDIA</cp:lastModifiedBy>
  <cp:revision>2</cp:revision>
  <dcterms:created xsi:type="dcterms:W3CDTF">2024-07-11T03:39:07Z</dcterms:created>
  <dcterms:modified xsi:type="dcterms:W3CDTF">2024-07-15T04:00:59Z</dcterms:modified>
</cp:coreProperties>
</file>